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6" r:id="rId5"/>
    <p:sldId id="269" r:id="rId6"/>
    <p:sldId id="258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97C6EE-78C5-49A2-9C62-B1E3FEEED5F4}" v="12" dt="2020-11-12T09:30:39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980" autoAdjust="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ACC66-A793-4B8F-A25B-6A04BB20EC1B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35AD3-E6E7-4A19-AD14-E770ECA12C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9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9D5D-26F4-4573-AB5F-E04F5BB0C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A1F1D-35E3-469A-86CA-6D1AB92FC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37998-EE59-4C1F-9D68-F10F83CA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74B22-32AA-408E-BA7A-07C9C545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B7031-C09C-4C6F-8B4C-DD08B5DC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40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BE26E-4284-4342-B6A3-2A388BA7D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6DCFC-94B3-42E4-98D5-BC8CE7FA4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FB58C-20BF-48DF-B023-E738A3D6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59135-7C8A-4F46-8A13-4331147D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745A2-A8BB-4015-B6E8-DF2506FD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35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30E44A-DACD-47B8-8423-82F650E664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61F59-8DC1-45D4-B7DA-88284D414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BB4A-C894-4001-BA5E-D0BF8BA64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EC457-FE2D-486F-BE0A-A9152E27C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DDC4-80FB-4376-A7E5-4BF18276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51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42AE-6D26-4D6D-822A-F29285C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BA00-20C6-46E0-96DF-D4C57D4B0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E3CB2-DC90-4EFD-8A5D-82C00968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8DC55-469B-4332-8D5B-84EBA4A8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083DB-DDC8-49D4-8A1B-B902A3292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71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E18C-5D61-475A-9775-6F8C11B3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4248E-6D9E-4A53-953C-3522E17BF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CAC88-E649-454E-9F01-D3C4A771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233CA-BC1C-4E7D-9368-DE0DA834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46B61-3CAA-4184-8D24-25730CE9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04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A473-5450-48DB-AD3D-F09A5E45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284E4-8E96-4926-8ACA-C9A20785E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21D31-54B8-4236-AD35-734D8F58D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B2442-CE4A-4270-8572-24511D79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98C1D-9BD3-4643-99F3-17A6563C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F2D74-0DD1-4593-987D-AA2EA10E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14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70FDD-B722-411A-8770-49DA8E41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3CD70-0790-437A-9FA0-537326626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59300-6FB7-4D0F-A72F-8FEBFB27B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D1C2F-F07B-461C-88FC-F185E5569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781D3-930A-402B-B0BE-4E9532DDF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15819-9D25-444A-9910-7CB32383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CAB9A6-AFD4-431F-B421-EB4CE091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AD543-6ACA-4C55-9FF9-F5C6AE8F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68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3AF7-2F6C-41EC-BEA6-49324FA1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E9B0B-995D-46D1-BEF0-99D6B70C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D416DB-B029-48F7-8398-C585406A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77996-3A71-4360-9674-E516670A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4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B894A-3498-461A-AA37-825AD140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485B7-9461-486D-BFF0-2DD0A6E1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9CB81-F3CB-4745-AFFE-A29634FC4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46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8020-16A3-4306-8985-8C8FCC06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48441-8D6E-4C77-B5A1-3A571679D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E391D-1A87-45E0-90D5-D893F1AC5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D54FB-4E07-416C-A2A0-1E5BCD80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77495-D684-44E6-B830-6B0AEAF5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B0D0B-79D1-4A45-AD24-6BE6EC57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32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A8CED-E4F1-422C-A20E-51BD7D4B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EBB58-FB5A-4F77-8246-0B65567C6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CE8BA-85C1-45E5-A94D-6E679EDE3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496ED-297F-428E-81CF-406626458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CAD8E-B8A4-486F-9A9A-7AB5B05C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24E4D-0999-46B2-AAD8-3E6AFF73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23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7BFA56-46E6-415A-BE0C-F1ED9504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B079-421D-454B-A81A-2E8F3410C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3D312-EE5F-4ABA-AA1A-53181368F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017E1-BD55-491F-88B2-670EAFFED509}" type="datetimeFigureOut">
              <a:rPr lang="en-GB" smtClean="0"/>
              <a:t>18/11/2020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57EAC-1342-4612-807B-4ACC2BE3E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FC7B5-66DF-407D-AD82-31F02CC87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E95C-DC1D-45D8-B747-B2781F4E0C6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SIPCMContentMarking" descr="{&quot;HashCode&quot;:-1972805497,&quot;Placement&quot;:&quot;Header&quot;}">
            <a:extLst>
              <a:ext uri="{FF2B5EF4-FFF2-40B4-BE49-F238E27FC236}">
                <a16:creationId xmlns:a16="http://schemas.microsoft.com/office/drawing/2014/main" id="{BFFAEE6A-17E9-4C2A-89BE-38A8A52FDC2E}"/>
              </a:ext>
            </a:extLst>
          </p:cNvPr>
          <p:cNvSpPr txBox="1"/>
          <p:nvPr userDrawn="1"/>
        </p:nvSpPr>
        <p:spPr>
          <a:xfrm>
            <a:off x="5698165" y="0"/>
            <a:ext cx="795670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78D7"/>
                </a:solidFill>
                <a:latin typeface="Calibri" panose="020F0502020204030204" pitchFamily="34" charset="0"/>
              </a:rPr>
              <a:t>Internal</a:t>
            </a:r>
          </a:p>
        </p:txBody>
      </p:sp>
      <p:sp>
        <p:nvSpPr>
          <p:cNvPr id="8" name="MSIPCMContentMarking" descr="{&quot;HashCode&quot;:-1259896496,&quot;Placement&quot;:&quot;Footer&quot;}">
            <a:extLst>
              <a:ext uri="{FF2B5EF4-FFF2-40B4-BE49-F238E27FC236}">
                <a16:creationId xmlns:a16="http://schemas.microsoft.com/office/drawing/2014/main" id="{26565498-30F4-4C90-ACF8-C19B8B9D12DE}"/>
              </a:ext>
            </a:extLst>
          </p:cNvPr>
          <p:cNvSpPr txBox="1"/>
          <p:nvPr userDrawn="1"/>
        </p:nvSpPr>
        <p:spPr>
          <a:xfrm>
            <a:off x="5698165" y="6561475"/>
            <a:ext cx="795670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215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jo.brammer@reaseheath.ac.uk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reaseheath.ac.uk/apprenticeships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gov.uk/search/all?keywords=apprenticeships&amp;order=relevance" TargetMode="External"/><Relationship Id="rId5" Type="http://schemas.openxmlformats.org/officeDocument/2006/relationships/hyperlink" Target="https://www.instituteforapprenticeships.org/apprenticeship-standards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>
            <a:extLst>
              <a:ext uri="{FF2B5EF4-FFF2-40B4-BE49-F238E27FC236}">
                <a16:creationId xmlns:a16="http://schemas.microsoft.com/office/drawing/2014/main" id="{A3961A02-B65D-4FA1-A512-E9B41FEF79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01B478FE-EEC3-48E0-90A5-7D51D14D2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34640" cy="689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7364BA5E-DB18-433E-A288-6227EDF4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37" y="0"/>
            <a:ext cx="285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45CD1EB-4244-4D04-8F97-67E3FF26A33C}"/>
              </a:ext>
            </a:extLst>
          </p:cNvPr>
          <p:cNvSpPr/>
          <p:nvPr/>
        </p:nvSpPr>
        <p:spPr>
          <a:xfrm>
            <a:off x="2009670" y="0"/>
            <a:ext cx="7867860" cy="6897624"/>
          </a:xfrm>
          <a:prstGeom prst="parallelogram">
            <a:avLst>
              <a:gd name="adj" fmla="val 10262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36856-5D61-4E08-9118-7D5BF8B5D604}"/>
              </a:ext>
            </a:extLst>
          </p:cNvPr>
          <p:cNvSpPr txBox="1"/>
          <p:nvPr/>
        </p:nvSpPr>
        <p:spPr>
          <a:xfrm>
            <a:off x="2513812" y="6000650"/>
            <a:ext cx="689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3200" b="1" i="0" u="none" strike="noStrike" dirty="0">
                <a:solidFill>
                  <a:srgbClr val="BF9000"/>
                </a:solidFill>
                <a:effectLst/>
                <a:latin typeface="Montserrat"/>
              </a:rPr>
              <a:t>INDUSTRY FOCUSED, CAREER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Montserrat"/>
              </a:rPr>
              <a:t>​</a:t>
            </a:r>
            <a:r>
              <a:rPr lang="en-US" sz="3200" b="1" i="0" u="none" strike="noStrike" dirty="0">
                <a:solidFill>
                  <a:srgbClr val="BF9000"/>
                </a:solidFill>
                <a:effectLst/>
                <a:latin typeface="Montserrat"/>
              </a:rPr>
              <a:t>READY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Montserrat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8C807D-BC8D-4D2A-8CF2-437E1DE4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472" y="579321"/>
            <a:ext cx="3640256" cy="13325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CC1643-5B1C-4ABF-AB6D-8298DEE73DE1}"/>
              </a:ext>
            </a:extLst>
          </p:cNvPr>
          <p:cNvSpPr txBox="1">
            <a:spLocks/>
          </p:cNvSpPr>
          <p:nvPr/>
        </p:nvSpPr>
        <p:spPr>
          <a:xfrm>
            <a:off x="2513812" y="4935794"/>
            <a:ext cx="6587613" cy="85956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500" dirty="0">
                <a:solidFill>
                  <a:schemeClr val="bg1"/>
                </a:solidFill>
              </a:rPr>
              <a:t>Introduction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3C44EC-B01E-431D-88FC-F7F17F47C483}"/>
              </a:ext>
            </a:extLst>
          </p:cNvPr>
          <p:cNvSpPr txBox="1">
            <a:spLocks/>
          </p:cNvSpPr>
          <p:nvPr/>
        </p:nvSpPr>
        <p:spPr>
          <a:xfrm>
            <a:off x="2513812" y="1887183"/>
            <a:ext cx="6587614" cy="107721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of Apprenticeships</a:t>
            </a:r>
          </a:p>
          <a:p>
            <a:r>
              <a:rPr lang="en-GB" sz="4000" dirty="0">
                <a:solidFill>
                  <a:schemeClr val="bg1"/>
                </a:solidFill>
              </a:rPr>
              <a:t>Josephine Brammer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5810B19-A802-462B-8A75-837ED393F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8090" y="311865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4"/>
    </mc:Choice>
    <mc:Fallback xmlns="">
      <p:transition spd="slow" advTm="27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575CED-534D-4D98-97B8-461A9F20C95B}"/>
              </a:ext>
            </a:extLst>
          </p:cNvPr>
          <p:cNvSpPr txBox="1"/>
          <p:nvPr/>
        </p:nvSpPr>
        <p:spPr>
          <a:xfrm>
            <a:off x="3237566" y="2749597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3F75119-0A45-4A11-94DB-39FB10E9C0E3}"/>
              </a:ext>
            </a:extLst>
          </p:cNvPr>
          <p:cNvSpPr/>
          <p:nvPr/>
        </p:nvSpPr>
        <p:spPr>
          <a:xfrm>
            <a:off x="0" y="0"/>
            <a:ext cx="834850" cy="6772589"/>
          </a:xfrm>
          <a:prstGeom prst="parallelogram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664040-62A3-4836-B399-941A26C1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890" y="0"/>
            <a:ext cx="286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609FD4-AD4E-4E0B-8E3C-147D25E60087}"/>
              </a:ext>
            </a:extLst>
          </p:cNvPr>
          <p:cNvSpPr txBox="1"/>
          <p:nvPr/>
        </p:nvSpPr>
        <p:spPr>
          <a:xfrm>
            <a:off x="902599" y="491374"/>
            <a:ext cx="851864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Head of Apprenticeships </a:t>
            </a:r>
            <a:r>
              <a:rPr lang="en-GB" sz="2000" dirty="0"/>
              <a:t>– Josephine Brammer</a:t>
            </a:r>
          </a:p>
          <a:p>
            <a:endParaRPr lang="en-GB" dirty="0"/>
          </a:p>
          <a:p>
            <a:r>
              <a:rPr lang="en-GB" dirty="0"/>
              <a:t>Welcome to the start of your journey within</a:t>
            </a:r>
          </a:p>
          <a:p>
            <a:r>
              <a:rPr lang="en-GB" dirty="0"/>
              <a:t> Apprenticeships.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Do you want a change of direction and give something back to your industry and the new generation of apprentices?</a:t>
            </a:r>
          </a:p>
          <a:p>
            <a:endParaRPr lang="en-GB" dirty="0"/>
          </a:p>
          <a:p>
            <a:r>
              <a:rPr lang="en-GB" dirty="0"/>
              <a:t>This is the perfect time to think about joining our Reaseheath Apprenticeship team.</a:t>
            </a:r>
          </a:p>
          <a:p>
            <a:endParaRPr lang="en-GB" dirty="0"/>
          </a:p>
          <a:p>
            <a:r>
              <a:rPr lang="en-GB" dirty="0"/>
              <a:t>Great new opportunities are on the horizon due to fantastic growth we are currently experiencing particularly in Construction and Engineering (AgEng and PLANT).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62B27A-EF01-4D04-B494-E7FA779D1FF4}"/>
              </a:ext>
            </a:extLst>
          </p:cNvPr>
          <p:cNvSpPr txBox="1"/>
          <p:nvPr/>
        </p:nvSpPr>
        <p:spPr>
          <a:xfrm>
            <a:off x="902599" y="6339038"/>
            <a:ext cx="444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FOCUSED, CAREER READY</a:t>
            </a:r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931EBA6B-48D8-41F4-A8AC-1F85FAA1CC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907908"/>
            <a:ext cx="3361454" cy="2521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F34FD3-559C-46EE-9956-B70CBE03D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583" b="32593"/>
          <a:stretch/>
        </p:blipFill>
        <p:spPr>
          <a:xfrm>
            <a:off x="6848032" y="5956523"/>
            <a:ext cx="2354638" cy="7650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AE6297-70A2-4C49-BBCB-C3902B0C0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213" y="1827760"/>
            <a:ext cx="2960482" cy="16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4"/>
    </mc:Choice>
    <mc:Fallback xmlns="">
      <p:transition spd="slow" advTm="3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F119-65E9-43E1-9DC1-F4907F4F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79" y="294363"/>
            <a:ext cx="9397496" cy="937106"/>
          </a:xfr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600" dirty="0"/>
              <a:t>Key attributes for working within Apprenticeships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BD629-9D54-4337-8309-0F50B725C16A}"/>
              </a:ext>
            </a:extLst>
          </p:cNvPr>
          <p:cNvSpPr txBox="1"/>
          <p:nvPr/>
        </p:nvSpPr>
        <p:spPr>
          <a:xfrm>
            <a:off x="229815" y="6286988"/>
            <a:ext cx="444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INDUSTRY FOCUSED, CAREER READY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68C7B7-7DE4-4270-8B01-D20CBB36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890" y="0"/>
            <a:ext cx="286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EA4418-6D96-494F-8E7C-3EC76A38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81" y="1525832"/>
            <a:ext cx="5077138" cy="47217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dirty="0"/>
              <a:t>I am looking for enthusiastic people that are passionate about coaching, mentoring and training people. </a:t>
            </a:r>
          </a:p>
          <a:p>
            <a:pPr marL="0" indent="0">
              <a:buNone/>
            </a:pPr>
            <a:r>
              <a:rPr lang="en-GB" sz="1800" dirty="0"/>
              <a:t>I need people on my team who can be flexible, great communicators (</a:t>
            </a:r>
            <a:r>
              <a:rPr lang="en-GB" sz="1800" i="1" dirty="0"/>
              <a:t>can be challenging conversations at times</a:t>
            </a:r>
            <a:r>
              <a:rPr lang="en-GB" sz="1800" dirty="0"/>
              <a:t>), patient, pro-active, organised, digital skills, excellent time management and strive for outstanding professional behaviours.  </a:t>
            </a:r>
          </a:p>
          <a:p>
            <a:pPr marL="0" indent="0">
              <a:buNone/>
            </a:pPr>
            <a:r>
              <a:rPr lang="en-GB" sz="1800" dirty="0"/>
              <a:t>People who welcome the new world of digital technology to support in coaching and mentoring employers and apprentices to succeed within their apprenticeship.</a:t>
            </a:r>
          </a:p>
          <a:p>
            <a:pPr marL="0" indent="0">
              <a:buNone/>
            </a:pPr>
            <a:r>
              <a:rPr lang="en-GB" sz="1800" dirty="0"/>
              <a:t>Please review the ‘</a:t>
            </a:r>
            <a:r>
              <a:rPr lang="en-GB" sz="1800" b="1" dirty="0"/>
              <a:t>Life of a Skills Coach</a:t>
            </a:r>
            <a:r>
              <a:rPr lang="en-GB" sz="1800" dirty="0"/>
              <a:t>’ and ‘</a:t>
            </a:r>
            <a:r>
              <a:rPr lang="en-GB" sz="1800" b="1" dirty="0"/>
              <a:t>Apprenticeship Delivery Manager</a:t>
            </a:r>
            <a:r>
              <a:rPr lang="en-GB" sz="1800" dirty="0"/>
              <a:t>’ case studies for further information on what it is really like to be part of the Apprenticeship team at Reaseheath College and the opportunities that could be available to you.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332F2-4251-49FD-8D3D-7C8C11A4C9CA}"/>
              </a:ext>
            </a:extLst>
          </p:cNvPr>
          <p:cNvSpPr txBox="1"/>
          <p:nvPr/>
        </p:nvSpPr>
        <p:spPr>
          <a:xfrm>
            <a:off x="553686" y="6286988"/>
            <a:ext cx="444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FOCUSED, CAREER READY</a:t>
            </a: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E32F1CE1-BADE-4749-8B86-7D668346C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7352" y="1525831"/>
            <a:ext cx="3484730" cy="2613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B0763-A471-4DC3-88A2-5DA4085C8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090" y="4797911"/>
            <a:ext cx="29146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83"/>
    </mc:Choice>
    <mc:Fallback xmlns="">
      <p:transition spd="slow" advTm="7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575CED-534D-4D98-97B8-461A9F20C95B}"/>
              </a:ext>
            </a:extLst>
          </p:cNvPr>
          <p:cNvSpPr txBox="1"/>
          <p:nvPr/>
        </p:nvSpPr>
        <p:spPr>
          <a:xfrm>
            <a:off x="3047163" y="324684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3F75119-0A45-4A11-94DB-39FB10E9C0E3}"/>
              </a:ext>
            </a:extLst>
          </p:cNvPr>
          <p:cNvSpPr/>
          <p:nvPr/>
        </p:nvSpPr>
        <p:spPr>
          <a:xfrm>
            <a:off x="0" y="0"/>
            <a:ext cx="834850" cy="6772589"/>
          </a:xfrm>
          <a:prstGeom prst="parallelogram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664040-62A3-4836-B399-941A26C1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890" y="0"/>
            <a:ext cx="286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609FD4-AD4E-4E0B-8E3C-147D25E60087}"/>
              </a:ext>
            </a:extLst>
          </p:cNvPr>
          <p:cNvSpPr txBox="1"/>
          <p:nvPr/>
        </p:nvSpPr>
        <p:spPr>
          <a:xfrm>
            <a:off x="1025253" y="832236"/>
            <a:ext cx="823888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Useful websites to research if your interested in Apprenticeships and becoming part of the Reaseheath Apprenticeship Family: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Click the following links below for more information:</a:t>
            </a:r>
          </a:p>
          <a:p>
            <a:br>
              <a:rPr lang="en-GB" sz="2000" dirty="0"/>
            </a:br>
            <a:r>
              <a:rPr lang="en-GB" sz="2000" dirty="0">
                <a:hlinkClick r:id="rId5"/>
              </a:rPr>
              <a:t>Institute for Apprenticeships – Standards</a:t>
            </a:r>
            <a:br>
              <a:rPr lang="en-GB" sz="2000" dirty="0"/>
            </a:br>
            <a:r>
              <a:rPr lang="en-GB" sz="2000" dirty="0">
                <a:hlinkClick r:id="rId6"/>
              </a:rPr>
              <a:t>Gov.UK Apprenticeship links</a:t>
            </a:r>
            <a:br>
              <a:rPr lang="en-GB" sz="2000" dirty="0"/>
            </a:br>
            <a:r>
              <a:rPr lang="en-GB" sz="2000" dirty="0">
                <a:hlinkClick r:id="rId7"/>
              </a:rPr>
              <a:t>Reaseheath Apprenticeships</a:t>
            </a:r>
            <a:br>
              <a:rPr lang="en-GB" sz="2000" dirty="0"/>
            </a:br>
            <a:endParaRPr lang="en-GB" sz="2000" dirty="0"/>
          </a:p>
          <a:p>
            <a:br>
              <a:rPr lang="en-GB" sz="2000" dirty="0"/>
            </a:br>
            <a:r>
              <a:rPr lang="en-GB" sz="2000" dirty="0"/>
              <a:t>If you would just like a chat about any of the roles advertised for Apprenticeships please don’t hesitate to contact me  via email to arrange a convenient time for a informal chat:</a:t>
            </a:r>
          </a:p>
          <a:p>
            <a:pPr algn="ctr"/>
            <a:br>
              <a:rPr lang="en-GB" sz="1800" dirty="0"/>
            </a:br>
            <a:r>
              <a:rPr lang="en-GB" sz="1800" dirty="0"/>
              <a:t> </a:t>
            </a:r>
            <a:r>
              <a:rPr lang="en-GB" sz="1800" dirty="0">
                <a:sym typeface="Wingdings" panose="05000000000000000000" pitchFamily="2" charset="2"/>
              </a:rPr>
              <a:t> </a:t>
            </a:r>
            <a:r>
              <a:rPr lang="en-GB" sz="1800" dirty="0">
                <a:hlinkClick r:id="rId8"/>
              </a:rPr>
              <a:t>jo.brammer@reaseheath.ac.uk</a:t>
            </a:r>
            <a:br>
              <a:rPr lang="en-GB" sz="1800" dirty="0"/>
            </a:br>
            <a:br>
              <a:rPr lang="en-GB" sz="1800" dirty="0"/>
            </a:br>
            <a:r>
              <a:rPr lang="en-GB" sz="2400" b="1" dirty="0"/>
              <a:t>We look forward to hearing from you!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C230A-B035-45E9-8560-1393A7160D96}"/>
              </a:ext>
            </a:extLst>
          </p:cNvPr>
          <p:cNvSpPr txBox="1"/>
          <p:nvPr/>
        </p:nvSpPr>
        <p:spPr>
          <a:xfrm>
            <a:off x="902599" y="6339038"/>
            <a:ext cx="444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FOCUSED, CAREER READY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4BADCD8-6076-47CE-9609-15AB6DD336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8644" y="1735323"/>
            <a:ext cx="2785900" cy="2089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5B6F-3227-4428-AC7A-727AFF1746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032" y="6004426"/>
            <a:ext cx="235935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50"/>
    </mc:Choice>
    <mc:Fallback xmlns="">
      <p:transition spd="slow" advTm="9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A58DA6F608874B9EF07AEDB69DA06C" ma:contentTypeVersion="12" ma:contentTypeDescription="Create a new document." ma:contentTypeScope="" ma:versionID="ccca060fa697c69173ce72ff7b8f5388">
  <xsd:schema xmlns:xsd="http://www.w3.org/2001/XMLSchema" xmlns:xs="http://www.w3.org/2001/XMLSchema" xmlns:p="http://schemas.microsoft.com/office/2006/metadata/properties" xmlns:ns2="385ecc8c-395a-4f2c-8fcd-90698052dc55" xmlns:ns3="a4efb4ad-96c8-4ed3-9317-550f89496a70" targetNamespace="http://schemas.microsoft.com/office/2006/metadata/properties" ma:root="true" ma:fieldsID="409621379d6690a2475ab9cc847df140" ns2:_="" ns3:_="">
    <xsd:import namespace="385ecc8c-395a-4f2c-8fcd-90698052dc55"/>
    <xsd:import namespace="a4efb4ad-96c8-4ed3-9317-550f89496a7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ecc8c-395a-4f2c-8fcd-90698052dc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fb4ad-96c8-4ed3-9317-550f89496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6A06D0-2570-4153-ADD4-65C3008F07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5ecc8c-395a-4f2c-8fcd-90698052dc55"/>
    <ds:schemaRef ds:uri="a4efb4ad-96c8-4ed3-9317-550f89496a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1F83DF-0DD9-44F3-99D2-79D5F1B01A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7D9444-59E2-4CD3-9B4F-55DA9BCB8FFA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385ecc8c-395a-4f2c-8fcd-90698052dc55"/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a4efb4ad-96c8-4ed3-9317-550f89496a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347</Words>
  <Application>Microsoft Office PowerPoint</Application>
  <PresentationFormat>Widescreen</PresentationFormat>
  <Paragraphs>35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Montserrat</vt:lpstr>
      <vt:lpstr>Segoe UI</vt:lpstr>
      <vt:lpstr>Times New Roman</vt:lpstr>
      <vt:lpstr>Office Theme</vt:lpstr>
      <vt:lpstr>PowerPoint Presentation</vt:lpstr>
      <vt:lpstr>PowerPoint Presentation</vt:lpstr>
      <vt:lpstr>Key attributes for working within Apprenticeships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Brammer</dc:creator>
  <cp:lastModifiedBy>Emily</cp:lastModifiedBy>
  <cp:revision>10</cp:revision>
  <dcterms:created xsi:type="dcterms:W3CDTF">2020-10-12T17:34:53Z</dcterms:created>
  <dcterms:modified xsi:type="dcterms:W3CDTF">2020-11-18T15:36:38Z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0x010100AAA58DA6F608874B9EF07AEDB69DA06C</vt:lpwstr>
  </property>
  <property fmtid="{D5CDD505-2E9C-101B-9397-08002B2CF9AE}" pid="3" name="MSIP_Label_57db388f-0be5-435e-aac2-4e485e353eac_Enabled">
    <vt:lpwstr>True</vt:lpwstr>
  </property>
  <property fmtid="{D5CDD505-2E9C-101B-9397-08002B2CF9AE}" pid="4" name="MSIP_Label_57db388f-0be5-435e-aac2-4e485e353eac_SiteId">
    <vt:lpwstr>9bdfe7d5-a243-4280-a823-63d6da69be1c</vt:lpwstr>
  </property>
  <property fmtid="{D5CDD505-2E9C-101B-9397-08002B2CF9AE}" pid="5" name="MSIP_Label_57db388f-0be5-435e-aac2-4e485e353eac_Owner">
    <vt:lpwstr>Jo.Brammer@reaseheath.ac.uk</vt:lpwstr>
  </property>
  <property fmtid="{D5CDD505-2E9C-101B-9397-08002B2CF9AE}" pid="6" name="MSIP_Label_57db388f-0be5-435e-aac2-4e485e353eac_SetDate">
    <vt:lpwstr>2020-11-12T07:52:47.9815942Z</vt:lpwstr>
  </property>
  <property fmtid="{D5CDD505-2E9C-101B-9397-08002B2CF9AE}" pid="7" name="MSIP_Label_57db388f-0be5-435e-aac2-4e485e353eac_Name">
    <vt:lpwstr>Internal</vt:lpwstr>
  </property>
  <property fmtid="{D5CDD505-2E9C-101B-9397-08002B2CF9AE}" pid="8" name="MSIP_Label_57db388f-0be5-435e-aac2-4e485e353eac_Application">
    <vt:lpwstr>Microsoft Azure Information Protection</vt:lpwstr>
  </property>
  <property fmtid="{D5CDD505-2E9C-101B-9397-08002B2CF9AE}" pid="9" name="MSIP_Label_57db388f-0be5-435e-aac2-4e485e353eac_ActionId">
    <vt:lpwstr>bc7379e9-d877-4b52-958e-536866e36fcb</vt:lpwstr>
  </property>
  <property fmtid="{D5CDD505-2E9C-101B-9397-08002B2CF9AE}" pid="10" name="MSIP_Label_57db388f-0be5-435e-aac2-4e485e353eac_Extended_MSFT_Method">
    <vt:lpwstr>Manual</vt:lpwstr>
  </property>
  <property fmtid="{D5CDD505-2E9C-101B-9397-08002B2CF9AE}" pid="11" name="Sensitivity">
    <vt:lpwstr>Internal</vt:lpwstr>
  </property>
</Properties>
</file>